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75" r:id="rId2"/>
    <p:sldId id="285" r:id="rId3"/>
    <p:sldId id="353" r:id="rId4"/>
    <p:sldId id="354" r:id="rId5"/>
    <p:sldId id="334" r:id="rId6"/>
    <p:sldId id="341" r:id="rId7"/>
    <p:sldId id="342" r:id="rId8"/>
    <p:sldId id="343" r:id="rId9"/>
    <p:sldId id="344" r:id="rId10"/>
    <p:sldId id="355" r:id="rId11"/>
    <p:sldId id="350" r:id="rId12"/>
    <p:sldId id="356" r:id="rId13"/>
    <p:sldId id="349" r:id="rId14"/>
    <p:sldId id="345" r:id="rId15"/>
    <p:sldId id="269" r:id="rId16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26262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24925-3F1E-49CF-896A-1785165CAFB7}" type="datetimeFigureOut">
              <a:rPr lang="hr-HR" smtClean="0"/>
              <a:t>7.1.2026.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46BDE-9E70-48FD-9FA4-795A205E8E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429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B66C227-D12C-440E-85B0-335CB3CBAF2E}" type="datetimeFigureOut">
              <a:rPr lang="sr-Latn-CS" smtClean="0"/>
              <a:t>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C8A2805-69FB-4D68-A6AE-E408184039B4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72307" y="1556792"/>
            <a:ext cx="7399385" cy="3672408"/>
          </a:xfrm>
          <a:effectLst/>
        </p:spPr>
        <p:txBody>
          <a:bodyPr anchor="ctr">
            <a:normAutofit/>
          </a:bodyPr>
          <a:lstStyle/>
          <a:p>
            <a:pPr marL="0" lvl="0" indent="0" algn="ctr" rtl="0">
              <a:buNone/>
            </a:pPr>
            <a:r>
              <a:rPr lang="hr-HR" sz="4000" b="1" dirty="0">
                <a:solidFill>
                  <a:srgbClr val="0070C0"/>
                </a:solidFill>
                <a:effectLst/>
              </a:rPr>
              <a:t>IZVJEŠTAJ O RADU ZA </a:t>
            </a:r>
          </a:p>
          <a:p>
            <a:pPr marL="0" lvl="0" indent="0" algn="ctr" rtl="0">
              <a:buNone/>
            </a:pPr>
            <a:r>
              <a:rPr lang="hr-HR" sz="4000" b="1" dirty="0">
                <a:solidFill>
                  <a:srgbClr val="0070C0"/>
                </a:solidFill>
                <a:effectLst/>
              </a:rPr>
              <a:t>2024.</a:t>
            </a:r>
            <a:r>
              <a:rPr lang="hr-HR" sz="4000" b="1" dirty="0">
                <a:solidFill>
                  <a:srgbClr val="0070C0"/>
                </a:solidFill>
              </a:rPr>
              <a:t> g</a:t>
            </a:r>
            <a:r>
              <a:rPr lang="hr-HR" sz="4000" b="1" dirty="0">
                <a:solidFill>
                  <a:srgbClr val="0070C0"/>
                </a:solidFill>
                <a:effectLst/>
              </a:rPr>
              <a:t>odin</a:t>
            </a:r>
            <a:r>
              <a:rPr lang="hr-HR" sz="4000" b="1" dirty="0">
                <a:solidFill>
                  <a:srgbClr val="0070C0"/>
                </a:solidFill>
              </a:rPr>
              <a:t>u</a:t>
            </a:r>
            <a:r>
              <a:rPr lang="hr-HR" sz="4000" b="1" dirty="0">
                <a:solidFill>
                  <a:srgbClr val="0070C0"/>
                </a:solidFill>
                <a:effectLst/>
              </a:rPr>
              <a:t> </a:t>
            </a:r>
          </a:p>
          <a:p>
            <a:pPr marL="0" lvl="0" indent="0" algn="ctr" rtl="0">
              <a:buNone/>
            </a:pPr>
            <a:r>
              <a:rPr lang="hr-HR" sz="4000" b="1" dirty="0">
                <a:solidFill>
                  <a:srgbClr val="0070C0"/>
                </a:solidFill>
              </a:rPr>
              <a:t>udruge </a:t>
            </a:r>
            <a:r>
              <a:rPr lang="hr-HR" sz="4000" b="1" i="1" dirty="0">
                <a:solidFill>
                  <a:srgbClr val="0070C0"/>
                </a:solidFill>
              </a:rPr>
              <a:t>Moje dijete</a:t>
            </a:r>
          </a:p>
          <a:p>
            <a:pPr marL="0" lvl="0" indent="0" algn="ctr" rtl="0">
              <a:buNone/>
            </a:pPr>
            <a:endParaRPr lang="hr-HR" sz="4000" b="1" i="1" dirty="0"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Brošura, Letak&#10;&#10;Sadržaj generiran uz AI možda nije točan.">
            <a:extLst>
              <a:ext uri="{FF2B5EF4-FFF2-40B4-BE49-F238E27FC236}">
                <a16:creationId xmlns:a16="http://schemas.microsoft.com/office/drawing/2014/main" id="{0D05C9CD-5490-BECC-B5F7-8F7984F79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3381550" cy="5201816"/>
          </a:xfrm>
          <a:prstGeom prst="rect">
            <a:avLst/>
          </a:prstGeom>
        </p:spPr>
      </p:pic>
      <p:pic>
        <p:nvPicPr>
          <p:cNvPr id="5" name="Slika 4" descr="Slika na kojoj se prikazuje tekst, snimka zaslona, kolaž&#10;&#10;Sadržaj generiran uz AI možda nije točan.">
            <a:extLst>
              <a:ext uri="{FF2B5EF4-FFF2-40B4-BE49-F238E27FC236}">
                <a16:creationId xmlns:a16="http://schemas.microsoft.com/office/drawing/2014/main" id="{021C737C-FD25-8D21-8473-08B722D4B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64704"/>
            <a:ext cx="3381550" cy="520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60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u dvorani, odijevanje, dječak, zid&#10;&#10;Sadržaj generiran uz AI možda nije točan.">
            <a:extLst>
              <a:ext uri="{FF2B5EF4-FFF2-40B4-BE49-F238E27FC236}">
                <a16:creationId xmlns:a16="http://schemas.microsoft.com/office/drawing/2014/main" id="{20BE78F1-86CF-3965-4289-72F35A8236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6" y="476672"/>
            <a:ext cx="3096344" cy="3816424"/>
          </a:xfrm>
          <a:prstGeom prst="rect">
            <a:avLst/>
          </a:prstGeom>
        </p:spPr>
      </p:pic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004F56A5-B287-80F3-8072-159F6C0483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037350"/>
              </p:ext>
            </p:extLst>
          </p:nvPr>
        </p:nvGraphicFramePr>
        <p:xfrm>
          <a:off x="5615561" y="4477568"/>
          <a:ext cx="2160240" cy="2335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71" imgH="8019903" progId="AcroExch.Document.DC">
                  <p:embed/>
                </p:oleObj>
              </mc:Choice>
              <mc:Fallback>
                <p:oleObj name="Acrobat Document" r:id="rId3" imgW="5667371" imgH="801990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15561" y="4477568"/>
                        <a:ext cx="2160240" cy="2335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Slika 3">
            <a:extLst>
              <a:ext uri="{FF2B5EF4-FFF2-40B4-BE49-F238E27FC236}">
                <a16:creationId xmlns:a16="http://schemas.microsoft.com/office/drawing/2014/main" id="{A57E74E6-E341-9A2B-B2BF-9B4F255D8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621584"/>
            <a:ext cx="1800200" cy="190376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0A0358D-EC97-5311-72A0-3AD082AAE4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0" y="278792"/>
            <a:ext cx="3857625" cy="4342792"/>
          </a:xfrm>
          <a:prstGeom prst="rect">
            <a:avLst/>
          </a:prstGeom>
        </p:spPr>
      </p:pic>
      <p:pic>
        <p:nvPicPr>
          <p:cNvPr id="9" name="Slika 8" descr="Slika na kojoj se prikazuje tekst, snimka zaslona, Font, dizajn&#10;&#10;Sadržaj generiran uz AI možda nije točan.">
            <a:extLst>
              <a:ext uri="{FF2B5EF4-FFF2-40B4-BE49-F238E27FC236}">
                <a16:creationId xmlns:a16="http://schemas.microsoft.com/office/drawing/2014/main" id="{90D42A6D-0C9F-CB34-A68B-E288BCB90C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97" y="4377648"/>
            <a:ext cx="2437998" cy="23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67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haljina, kolaž, odijevanje, žena&#10;&#10;Sadržaj generiran uz AI možda nije točan.">
            <a:extLst>
              <a:ext uri="{FF2B5EF4-FFF2-40B4-BE49-F238E27FC236}">
                <a16:creationId xmlns:a16="http://schemas.microsoft.com/office/drawing/2014/main" id="{190C1BA8-F3D1-3B9B-A1B2-C028834F70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4824536" cy="4824536"/>
          </a:xfrm>
          <a:prstGeom prst="rect">
            <a:avLst/>
          </a:prstGeom>
        </p:spPr>
      </p:pic>
      <p:pic>
        <p:nvPicPr>
          <p:cNvPr id="7" name="Slika 6" descr="Slika na kojoj se prikazuje tekst, snimka zaslona, grafički dizajn, dizajn&#10;&#10;Sadržaj generiran uz AI možda nije točan.">
            <a:extLst>
              <a:ext uri="{FF2B5EF4-FFF2-40B4-BE49-F238E27FC236}">
                <a16:creationId xmlns:a16="http://schemas.microsoft.com/office/drawing/2014/main" id="{5AB1AA6E-ED4C-5315-467E-22FF6E0C5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2656"/>
            <a:ext cx="3744416" cy="5616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9116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581128" cy="432048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2656"/>
            <a:ext cx="3552428" cy="309634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73016"/>
            <a:ext cx="3096344" cy="260375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06960"/>
            <a:ext cx="1440160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 descr="Slika na kojoj se prikazuje tekst, Božić, božićno drvce, crveno&#10;&#10;Sadržaj generiran uz AI možda nije točan.">
            <a:extLst>
              <a:ext uri="{FF2B5EF4-FFF2-40B4-BE49-F238E27FC236}">
                <a16:creationId xmlns:a16="http://schemas.microsoft.com/office/drawing/2014/main" id="{06D29CA1-0D76-2055-D4F2-5F0A701787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9552" y="4797152"/>
            <a:ext cx="1923678" cy="1612615"/>
          </a:xfrm>
          <a:prstGeom prst="rect">
            <a:avLst/>
          </a:prstGeom>
        </p:spPr>
      </p:pic>
      <p:pic>
        <p:nvPicPr>
          <p:cNvPr id="9" name="Slika 8" descr="Slika na kojoj se prikazuje odijevanje, osoba, u dvorani, zid&#10;&#10;Sadržaj generiran uz AI možda nije točan.">
            <a:extLst>
              <a:ext uri="{FF2B5EF4-FFF2-40B4-BE49-F238E27FC236}">
                <a16:creationId xmlns:a16="http://schemas.microsoft.com/office/drawing/2014/main" id="{F6D292C5-ED90-3530-CEBA-B5C413FA0C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70" y="4765257"/>
            <a:ext cx="1721346" cy="1756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1475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6912768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258223"/>
            <a:ext cx="1600649" cy="1967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8901">
            <a:off x="2906868" y="4656339"/>
            <a:ext cx="2034518" cy="2038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 descr="Slika na kojoj se prikazuje tekst&#10;&#10;Sadržaj generiran uz AI možda nije točan.">
            <a:extLst>
              <a:ext uri="{FF2B5EF4-FFF2-40B4-BE49-F238E27FC236}">
                <a16:creationId xmlns:a16="http://schemas.microsoft.com/office/drawing/2014/main" id="{92D5B881-3301-292E-B80B-8F1CAE9B8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631899"/>
            <a:ext cx="1888682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5686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404664"/>
            <a:ext cx="4450807" cy="2042840"/>
          </a:xfrm>
        </p:spPr>
        <p:txBody>
          <a:bodyPr>
            <a:normAutofit/>
          </a:bodyPr>
          <a:lstStyle/>
          <a:p>
            <a:pPr algn="ctr"/>
            <a:endParaRPr lang="hr-HR"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149080"/>
            <a:ext cx="8238223" cy="1912630"/>
          </a:xfrm>
        </p:spPr>
        <p:txBody>
          <a:bodyPr>
            <a:normAutofit fontScale="92500" lnSpcReduction="20000"/>
          </a:bodyPr>
          <a:lstStyle/>
          <a:p>
            <a:endParaRPr lang="hr-HR" sz="20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hr-HR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hr-HR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Pripremio projektno - administrativni tim UDRUGE </a:t>
            </a:r>
          </a:p>
          <a:p>
            <a:endParaRPr lang="hr-HR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hr-HR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Solin, studeni 2025. g.</a:t>
            </a:r>
          </a:p>
        </p:txBody>
      </p:sp>
      <p:pic>
        <p:nvPicPr>
          <p:cNvPr id="6" name="Slika 5" descr="Slika na kojoj se prikazuje vanjski, osoba, voda, ocean&#10;&#10;Sadržaj generiran uz AI možda nije točan.">
            <a:extLst>
              <a:ext uri="{FF2B5EF4-FFF2-40B4-BE49-F238E27FC236}">
                <a16:creationId xmlns:a16="http://schemas.microsoft.com/office/drawing/2014/main" id="{1CF3770B-E930-740B-DCA9-673FCF69B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2656"/>
            <a:ext cx="4450807" cy="381642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32F6726-CC18-3329-4CF0-B9593011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780927"/>
            <a:ext cx="2952327" cy="9559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5837" y="2913843"/>
            <a:ext cx="4520270" cy="1532984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hr-HR" sz="2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Pružali smo terapijske i savjetodavne usluge  putem  </a:t>
            </a:r>
            <a:r>
              <a:rPr lang="hr-HR" sz="20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ProjekAtA</a:t>
            </a:r>
            <a:r>
              <a:rPr lang="hr-HR" sz="2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/</a:t>
            </a:r>
            <a:r>
              <a:rPr lang="hr-HR" sz="20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programA</a:t>
            </a:r>
            <a:br>
              <a:rPr lang="hr-HR" sz="2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hr-HR" sz="2000" b="1" dirty="0">
                <a:solidFill>
                  <a:srgbClr val="00B050"/>
                </a:solidFill>
              </a:rPr>
              <a:t>i zapošljavali </a:t>
            </a:r>
            <a:br>
              <a:rPr lang="hr-HR" sz="2000" b="1" dirty="0">
                <a:solidFill>
                  <a:srgbClr val="00B050"/>
                </a:solidFill>
              </a:rPr>
            </a:br>
            <a:r>
              <a:rPr lang="hr-HR" sz="2000" b="1" dirty="0">
                <a:solidFill>
                  <a:srgbClr val="00B050"/>
                </a:solidFill>
              </a:rPr>
              <a:t>smo - OSI </a:t>
            </a:r>
          </a:p>
        </p:txBody>
      </p:sp>
      <p:sp>
        <p:nvSpPr>
          <p:cNvPr id="11" name="Oval 10"/>
          <p:cNvSpPr/>
          <p:nvPr/>
        </p:nvSpPr>
        <p:spPr>
          <a:xfrm>
            <a:off x="251520" y="672599"/>
            <a:ext cx="2298005" cy="143443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57150">
            <a:solidFill>
              <a:schemeClr val="tx1"/>
            </a:solidFill>
          </a:ln>
          <a:effectLst>
            <a:outerShdw dist="50800" dir="318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600" b="1" dirty="0">
                <a:solidFill>
                  <a:schemeClr val="bg1"/>
                </a:solidFill>
                <a:sym typeface="+mn-ea"/>
              </a:rPr>
              <a:t>TI si uz MENE ! </a:t>
            </a:r>
            <a:endParaRPr lang="hr-HR" altLang="en-US" sz="16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347864" y="70912"/>
            <a:ext cx="2592288" cy="134186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57150">
            <a:solidFill>
              <a:schemeClr val="tx1"/>
            </a:solidFill>
          </a:ln>
          <a:effectLst>
            <a:outerShdw dist="50800" dir="318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sym typeface="+mn-ea"/>
              </a:rPr>
              <a:t>Institucionalna podrška za           Moje dijete</a:t>
            </a:r>
          </a:p>
        </p:txBody>
      </p:sp>
      <p:sp>
        <p:nvSpPr>
          <p:cNvPr id="18" name="Oval 17"/>
          <p:cNvSpPr/>
          <p:nvPr/>
        </p:nvSpPr>
        <p:spPr>
          <a:xfrm>
            <a:off x="6738492" y="852613"/>
            <a:ext cx="2268696" cy="134186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57150">
            <a:solidFill>
              <a:schemeClr val="tx1"/>
            </a:solidFill>
          </a:ln>
          <a:effectLst>
            <a:outerShdw dist="50800" dir="318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b="1" i="1" dirty="0">
                <a:solidFill>
                  <a:schemeClr val="bg1"/>
                </a:solidFill>
                <a:sym typeface="+mn-ea"/>
              </a:rPr>
              <a:t>JA TO MOGU</a:t>
            </a:r>
          </a:p>
        </p:txBody>
      </p:sp>
      <p:sp>
        <p:nvSpPr>
          <p:cNvPr id="19" name="Oval 18"/>
          <p:cNvSpPr/>
          <p:nvPr/>
        </p:nvSpPr>
        <p:spPr>
          <a:xfrm>
            <a:off x="544763" y="4552708"/>
            <a:ext cx="2397724" cy="176331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outerShdw dist="50800" dir="318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600" b="1" dirty="0">
                <a:solidFill>
                  <a:schemeClr val="tx1"/>
                </a:solidFill>
                <a:sym typeface="+mn-ea"/>
              </a:rPr>
              <a:t>Društveno koristan rad za sve nas</a:t>
            </a:r>
          </a:p>
        </p:txBody>
      </p:sp>
      <p:sp>
        <p:nvSpPr>
          <p:cNvPr id="20" name="Oval 19"/>
          <p:cNvSpPr/>
          <p:nvPr/>
        </p:nvSpPr>
        <p:spPr>
          <a:xfrm>
            <a:off x="6421674" y="4534268"/>
            <a:ext cx="2357082" cy="134186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57150">
            <a:solidFill>
              <a:schemeClr val="tx1"/>
            </a:solidFill>
          </a:ln>
          <a:effectLst>
            <a:outerShdw dist="50800" dir="318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b="1" dirty="0">
                <a:solidFill>
                  <a:schemeClr val="bg1"/>
                </a:solidFill>
                <a:sym typeface="+mn-ea"/>
              </a:rPr>
              <a:t>Želimo, Možemo, Znamo !</a:t>
            </a:r>
          </a:p>
        </p:txBody>
      </p:sp>
      <p:sp>
        <p:nvSpPr>
          <p:cNvPr id="21" name="Arrow: Down 20"/>
          <p:cNvSpPr/>
          <p:nvPr/>
        </p:nvSpPr>
        <p:spPr>
          <a:xfrm rot="19157090">
            <a:off x="6284554" y="4143187"/>
            <a:ext cx="288032" cy="432048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/>
          <p:cNvSpPr/>
          <p:nvPr/>
        </p:nvSpPr>
        <p:spPr>
          <a:xfrm rot="13697049">
            <a:off x="6572090" y="2503555"/>
            <a:ext cx="288032" cy="432048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/>
          <p:cNvSpPr/>
          <p:nvPr/>
        </p:nvSpPr>
        <p:spPr>
          <a:xfrm rot="8162315">
            <a:off x="2496718" y="2481794"/>
            <a:ext cx="288032" cy="432048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/>
          <p:cNvSpPr/>
          <p:nvPr/>
        </p:nvSpPr>
        <p:spPr>
          <a:xfrm rot="10800000">
            <a:off x="4455972" y="2107036"/>
            <a:ext cx="288032" cy="432048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22">
            <a:extLst>
              <a:ext uri="{FF2B5EF4-FFF2-40B4-BE49-F238E27FC236}">
                <a16:creationId xmlns:a16="http://schemas.microsoft.com/office/drawing/2014/main" id="{576353F2-AC62-5EAD-2D26-F35AECDDF93A}"/>
              </a:ext>
            </a:extLst>
          </p:cNvPr>
          <p:cNvSpPr/>
          <p:nvPr/>
        </p:nvSpPr>
        <p:spPr>
          <a:xfrm rot="3848625">
            <a:off x="2831907" y="3879547"/>
            <a:ext cx="248345" cy="1070456"/>
          </a:xfrm>
          <a:prstGeom prst="downArrow">
            <a:avLst/>
          </a:prstGeom>
          <a:solidFill>
            <a:srgbClr val="00B050"/>
          </a:solidFill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039E24F-4372-F1EE-DFB6-30915DB3E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BB766F-024B-154B-3BBF-C2CD9318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05" y="286605"/>
            <a:ext cx="7543800" cy="1270188"/>
          </a:xfrm>
        </p:spPr>
        <p:txBody>
          <a:bodyPr>
            <a:normAutofit/>
          </a:bodyPr>
          <a:lstStyle/>
          <a:p>
            <a:r>
              <a:rPr lang="hr-HR" sz="2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hr-HR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Zapošljavali</a:t>
            </a:r>
            <a:r>
              <a:rPr lang="hr-HR" sz="2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smo i ugovarali usluge:</a:t>
            </a:r>
            <a:endParaRPr lang="hr-HR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689B10B2-439B-8E3F-90EB-236230913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2204864"/>
            <a:ext cx="7710805" cy="4392487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3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r>
              <a:rPr lang="hr-HR" sz="1400" b="1" dirty="0">
                <a:solidFill>
                  <a:prstClr val="black"/>
                </a:solidFill>
              </a:rPr>
              <a:t>                                                                                      </a:t>
            </a: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400" b="1" dirty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400" b="1" dirty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400" b="1" dirty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400" b="1" dirty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400" b="1" dirty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600" b="1" dirty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3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3341C29-23A1-A73E-1791-98D62A30433C}"/>
              </a:ext>
            </a:extLst>
          </p:cNvPr>
          <p:cNvSpPr txBox="1"/>
          <p:nvPr/>
        </p:nvSpPr>
        <p:spPr>
          <a:xfrm>
            <a:off x="899592" y="1556794"/>
            <a:ext cx="6192688" cy="411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Administrativno projektni tim – voditeljica udruge i asistentica u uredu i na projektima</a:t>
            </a:r>
            <a:r>
              <a:rPr kumimoji="0" lang="hr-HR" sz="1200" b="0" i="0" u="none" strike="noStrike" kern="1200" cap="none" spc="0" normalizeH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 , te administrator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lang="hr-HR" sz="1200" baseline="0" dirty="0">
                <a:solidFill>
                  <a:srgbClr val="146194">
                    <a:lumMod val="75000"/>
                  </a:srgbClr>
                </a:solidFill>
                <a:latin typeface="Century Gothic"/>
              </a:rPr>
              <a:t>Stručni tim: fizioterapeut – senzorni terapeut, radni terapeut voditeljica likovne radionice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lang="hr-HR" sz="1200" dirty="0">
                <a:solidFill>
                  <a:srgbClr val="146194">
                    <a:lumMod val="75000"/>
                  </a:srgbClr>
                </a:solidFill>
                <a:latin typeface="Century Gothic"/>
              </a:rPr>
              <a:t>Vanjski suradnici: 3 logopeda, 3  defektologa, 2 psihologa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lang="hr-HR" sz="1200" baseline="0" dirty="0">
                <a:solidFill>
                  <a:srgbClr val="146194">
                    <a:lumMod val="75000"/>
                  </a:srgbClr>
                </a:solidFill>
                <a:latin typeface="Century Gothic"/>
              </a:rPr>
              <a:t>Pomoćno</a:t>
            </a:r>
            <a:r>
              <a:rPr lang="hr-HR" sz="1200" dirty="0">
                <a:solidFill>
                  <a:srgbClr val="146194">
                    <a:lumMod val="75000"/>
                  </a:srgbClr>
                </a:solidFill>
                <a:latin typeface="Century Gothic"/>
              </a:rPr>
              <a:t> osoblje : spremačica i pomoćnica u likovnoj radionici, pomoćnik u uredu i likovnoj radionici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lang="hr-HR" sz="1200" dirty="0">
                <a:solidFill>
                  <a:srgbClr val="146194">
                    <a:lumMod val="75000"/>
                  </a:srgbClr>
                </a:solidFill>
                <a:latin typeface="Century Gothic"/>
              </a:rPr>
              <a:t>Pomoćnici u nastavi – 10  PUN u COO Juraj </a:t>
            </a:r>
            <a:r>
              <a:rPr lang="hr-HR" sz="1200" dirty="0" err="1">
                <a:solidFill>
                  <a:srgbClr val="146194">
                    <a:lumMod val="75000"/>
                  </a:srgbClr>
                </a:solidFill>
                <a:latin typeface="Century Gothic"/>
              </a:rPr>
              <a:t>Bonači</a:t>
            </a:r>
            <a:r>
              <a:rPr lang="hr-HR" sz="1200" dirty="0">
                <a:solidFill>
                  <a:srgbClr val="146194">
                    <a:lumMod val="75000"/>
                  </a:srgbClr>
                </a:solidFill>
                <a:latin typeface="Century Gothic"/>
              </a:rPr>
              <a:t> i COO Slava Raškaj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endParaRPr lang="hr-HR" sz="1200" dirty="0">
              <a:solidFill>
                <a:srgbClr val="146194">
                  <a:lumMod val="75000"/>
                </a:srgbClr>
              </a:solidFill>
              <a:latin typeface="Century Gothic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lang="hr-HR" sz="1200" i="1" u="sng" baseline="0" dirty="0">
                <a:solidFill>
                  <a:srgbClr val="146194">
                    <a:lumMod val="75000"/>
                  </a:srgbClr>
                </a:solidFill>
                <a:latin typeface="Century Gothic"/>
              </a:rPr>
              <a:t>Usluge: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       Knjigovodstveni servis Betacom d.o.o.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Diagram d.o.o. održavanje </a:t>
            </a:r>
            <a:r>
              <a:rPr lang="hr-HR" sz="1200" dirty="0">
                <a:solidFill>
                  <a:srgbClr val="146194">
                    <a:lumMod val="75000"/>
                  </a:srgbClr>
                </a:solidFill>
                <a:latin typeface="Century Gothic"/>
              </a:rPr>
              <a:t>domene 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i servis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Atesti I zaštita d.o.o. – zaštita na radu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Grad Solin –Ugovor o korištenju poslovnog prostora grada /sjedište Udruge/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4630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5DCA20D-169E-C50B-EBD8-D11C4412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A4506C-6AE8-C107-5759-8BADBF21E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5" y="692696"/>
            <a:ext cx="3816425" cy="936104"/>
          </a:xfrm>
        </p:spPr>
        <p:txBody>
          <a:bodyPr>
            <a:normAutofit fontScale="90000"/>
          </a:bodyPr>
          <a:lstStyle/>
          <a:p>
            <a:pPr algn="ctr"/>
            <a:br>
              <a:rPr lang="hr-HR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hr-HR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EVIDENCIJA  VOLONTERSKIH SATI </a:t>
            </a:r>
            <a:br>
              <a:rPr lang="hr-HR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hr-HR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ZA RAZDOBLJE OD 1. siječnja  </a:t>
            </a:r>
            <a:br>
              <a:rPr lang="hr-HR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hr-HR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do 31. prosinca 2024.                                     </a:t>
            </a:r>
            <a:br>
              <a:rPr lang="hr-HR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hr-HR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DD357AAA-C600-046E-B9A3-24AAA5177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2204864"/>
            <a:ext cx="7710805" cy="4392487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3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r>
              <a:rPr lang="hr-HR" sz="1400" b="1" dirty="0">
                <a:solidFill>
                  <a:prstClr val="black"/>
                </a:solidFill>
              </a:rPr>
              <a:t>                                                                                      </a:t>
            </a: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400" b="1" dirty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400" b="1" dirty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400" b="1" dirty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400" b="1" dirty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400" b="1" dirty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400" b="1" dirty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buClr>
                <a:srgbClr val="4AA8E7"/>
              </a:buClr>
              <a:buNone/>
            </a:pPr>
            <a:endParaRPr lang="hr-HR" sz="13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43C4A00-F270-8D81-D2FC-A9BD661497F0}"/>
              </a:ext>
            </a:extLst>
          </p:cNvPr>
          <p:cNvSpPr txBox="1"/>
          <p:nvPr/>
        </p:nvSpPr>
        <p:spPr>
          <a:xfrm>
            <a:off x="4788024" y="1943978"/>
            <a:ext cx="2520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104E2C9A-C780-A543-DD6D-968E21295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553744"/>
              </p:ext>
            </p:extLst>
          </p:nvPr>
        </p:nvGraphicFramePr>
        <p:xfrm>
          <a:off x="107503" y="2059255"/>
          <a:ext cx="4248475" cy="2084815"/>
        </p:xfrm>
        <a:graphic>
          <a:graphicData uri="http://schemas.openxmlformats.org/drawingml/2006/table">
            <a:tbl>
              <a:tblPr firstRow="1" firstCol="1" bandRow="1"/>
              <a:tblGrid>
                <a:gridCol w="521742">
                  <a:extLst>
                    <a:ext uri="{9D8B030D-6E8A-4147-A177-3AD203B41FA5}">
                      <a16:colId xmlns:a16="http://schemas.microsoft.com/office/drawing/2014/main" val="179081526"/>
                    </a:ext>
                  </a:extLst>
                </a:gridCol>
                <a:gridCol w="372672">
                  <a:extLst>
                    <a:ext uri="{9D8B030D-6E8A-4147-A177-3AD203B41FA5}">
                      <a16:colId xmlns:a16="http://schemas.microsoft.com/office/drawing/2014/main" val="1571196935"/>
                    </a:ext>
                  </a:extLst>
                </a:gridCol>
                <a:gridCol w="521741">
                  <a:extLst>
                    <a:ext uri="{9D8B030D-6E8A-4147-A177-3AD203B41FA5}">
                      <a16:colId xmlns:a16="http://schemas.microsoft.com/office/drawing/2014/main" val="156213095"/>
                    </a:ext>
                  </a:extLst>
                </a:gridCol>
                <a:gridCol w="447207">
                  <a:extLst>
                    <a:ext uri="{9D8B030D-6E8A-4147-A177-3AD203B41FA5}">
                      <a16:colId xmlns:a16="http://schemas.microsoft.com/office/drawing/2014/main" val="3134144966"/>
                    </a:ext>
                  </a:extLst>
                </a:gridCol>
                <a:gridCol w="596276">
                  <a:extLst>
                    <a:ext uri="{9D8B030D-6E8A-4147-A177-3AD203B41FA5}">
                      <a16:colId xmlns:a16="http://schemas.microsoft.com/office/drawing/2014/main" val="2437871844"/>
                    </a:ext>
                  </a:extLst>
                </a:gridCol>
                <a:gridCol w="745345">
                  <a:extLst>
                    <a:ext uri="{9D8B030D-6E8A-4147-A177-3AD203B41FA5}">
                      <a16:colId xmlns:a16="http://schemas.microsoft.com/office/drawing/2014/main" val="3832228647"/>
                    </a:ext>
                  </a:extLst>
                </a:gridCol>
                <a:gridCol w="539434">
                  <a:extLst>
                    <a:ext uri="{9D8B030D-6E8A-4147-A177-3AD203B41FA5}">
                      <a16:colId xmlns:a16="http://schemas.microsoft.com/office/drawing/2014/main" val="2282874333"/>
                    </a:ext>
                  </a:extLst>
                </a:gridCol>
                <a:gridCol w="504058">
                  <a:extLst>
                    <a:ext uri="{9D8B030D-6E8A-4147-A177-3AD203B41FA5}">
                      <a16:colId xmlns:a16="http://schemas.microsoft.com/office/drawing/2014/main" val="2375197255"/>
                    </a:ext>
                  </a:extLst>
                </a:gridCol>
              </a:tblGrid>
              <a:tr h="74893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0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Broj</a:t>
                      </a: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volontera/volonterki</a:t>
                      </a: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odrađenih</a:t>
                      </a: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volonterskih</a:t>
                      </a: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249075"/>
                  </a:ext>
                </a:extLst>
              </a:tr>
              <a:tr h="309760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Djeca</a:t>
                      </a: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(do</a:t>
                      </a: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g.)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Mladi</a:t>
                      </a: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(od</a:t>
                      </a: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15-30</a:t>
                      </a: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g.)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Odrasli</a:t>
                      </a:r>
                      <a:r>
                        <a:rPr lang="hr-HR" sz="1200" b="1" i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ang="0" scaled="0"/>
                          </a:gra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Ukupno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41381"/>
                  </a:ext>
                </a:extLst>
              </a:tr>
              <a:tr h="96924">
                <a:tc gridSpan="2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osoba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osoba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210213"/>
                  </a:ext>
                </a:extLst>
              </a:tr>
              <a:tr h="406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broj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osoba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415324"/>
                  </a:ext>
                </a:extLst>
              </a:tr>
              <a:tr h="352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295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1387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2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1682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10489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CAE6AC76-C0C8-1FE2-579D-EBA7EED79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17287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" name="Pravokutnik 1"/>
          <p:cNvSpPr/>
          <p:nvPr/>
        </p:nvSpPr>
        <p:spPr>
          <a:xfrm>
            <a:off x="4788024" y="2015472"/>
            <a:ext cx="4248472" cy="4275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>
                <a:solidFill>
                  <a:schemeClr val="bg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PROJEKTNI DONATORI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Nacionalna zaklada za razvoj civilnog društva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Grada Solin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Ministarstvo znanosti i obrazovanja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Ministarstvo rada, mirovinskog sustava, obitelji i socijalne politike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Hrvatski zavod za zapošljavanje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 Split i  Kaštela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Općine </a:t>
            </a:r>
            <a:r>
              <a:rPr lang="hr-HR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Podstrana</a:t>
            </a:r>
            <a:r>
              <a:rPr lang="hr-HR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Dugopolje</a:t>
            </a:r>
            <a:r>
              <a:rPr lang="hr-HR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Klis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Splitsko dalmatinska županija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Donacije građana i gospodarstvenika</a:t>
            </a:r>
            <a:endParaRPr lang="hr-HR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14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164339"/>
              </p:ext>
            </p:extLst>
          </p:nvPr>
        </p:nvGraphicFramePr>
        <p:xfrm>
          <a:off x="2088472" y="404664"/>
          <a:ext cx="4355735" cy="1032510"/>
        </p:xfrm>
        <a:graphic>
          <a:graphicData uri="http://schemas.openxmlformats.org/drawingml/2006/table">
            <a:tbl>
              <a:tblPr/>
              <a:tblGrid>
                <a:gridCol w="3629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170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PRIHODI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241.475,51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RASHODI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238.122,93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POSLOVNI REZULTAT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3.352,58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64482" y="404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88840"/>
            <a:ext cx="3529890" cy="393226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466E093A-680B-31EC-5108-25E05A2D7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132856"/>
            <a:ext cx="403244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10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39" y="159330"/>
            <a:ext cx="3672408" cy="312565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04202"/>
            <a:ext cx="3355064" cy="30931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9" y="3625186"/>
            <a:ext cx="3672407" cy="321297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9330"/>
            <a:ext cx="3499080" cy="312565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49ABFA4-72AC-6EC9-20A6-369191B4C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59" y="3625186"/>
            <a:ext cx="1692187" cy="21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96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" y="3645024"/>
            <a:ext cx="3600400" cy="302433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3792"/>
            <a:ext cx="3456384" cy="321297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" y="129523"/>
            <a:ext cx="3600400" cy="314151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45025"/>
            <a:ext cx="345638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3528392" cy="295232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6361"/>
            <a:ext cx="3649538" cy="282259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3" y="3067792"/>
            <a:ext cx="3649538" cy="3457552"/>
          </a:xfrm>
          <a:prstGeom prst="rect">
            <a:avLst/>
          </a:prstGeom>
        </p:spPr>
      </p:pic>
      <p:pic>
        <p:nvPicPr>
          <p:cNvPr id="6" name="Slika 5" descr="Slika na kojoj se prikazuje novine, tekst, Novosti, dnevni tisak&#10;&#10;Sadržaj generiran uz AI možda nije točan.">
            <a:extLst>
              <a:ext uri="{FF2B5EF4-FFF2-40B4-BE49-F238E27FC236}">
                <a16:creationId xmlns:a16="http://schemas.microsoft.com/office/drawing/2014/main" id="{01902F9A-DE63-0DCC-49BC-9B709412D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090" y="3212976"/>
            <a:ext cx="463138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8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novine, tekst, dnevni tisak, Publikacija&#10;&#10;Sadržaj generiran uz AI možda nije točan.">
            <a:extLst>
              <a:ext uri="{FF2B5EF4-FFF2-40B4-BE49-F238E27FC236}">
                <a16:creationId xmlns:a16="http://schemas.microsoft.com/office/drawing/2014/main" id="{5514B1A7-B28E-AC3B-65C2-AC8C58BA8E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176464" cy="288032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BCD087B-5E0C-90B6-0977-202303A84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212976"/>
            <a:ext cx="3960441" cy="335699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3AD25B5-864A-DE66-622E-89074CC6A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5612120"/>
            <a:ext cx="1800200" cy="1101864"/>
          </a:xfrm>
          <a:prstGeom prst="rect">
            <a:avLst/>
          </a:prstGeom>
        </p:spPr>
      </p:pic>
      <p:pic>
        <p:nvPicPr>
          <p:cNvPr id="11" name="Slika 10" descr="Slika na kojoj se prikazuje keks, Božić, rukotvorina&#10;&#10;Sadržaj generiran uz AI možda nije točan.">
            <a:extLst>
              <a:ext uri="{FF2B5EF4-FFF2-40B4-BE49-F238E27FC236}">
                <a16:creationId xmlns:a16="http://schemas.microsoft.com/office/drawing/2014/main" id="{27DE0979-68E6-369E-DD7A-7C6C01FB4D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88" y="5625800"/>
            <a:ext cx="1800201" cy="944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 descr="Slika na kojoj se prikazuje tekst, novine, Ljudsko lice, žena&#10;&#10;Sadržaj generiran uz AI možda nije točan.">
            <a:extLst>
              <a:ext uri="{FF2B5EF4-FFF2-40B4-BE49-F238E27FC236}">
                <a16:creationId xmlns:a16="http://schemas.microsoft.com/office/drawing/2014/main" id="{47F47D36-9157-B2AF-B987-7AA12781AC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600512"/>
            <a:ext cx="1686867" cy="2204864"/>
          </a:xfrm>
          <a:prstGeom prst="rect">
            <a:avLst/>
          </a:prstGeom>
        </p:spPr>
      </p:pic>
      <p:pic>
        <p:nvPicPr>
          <p:cNvPr id="15" name="Slika 14" descr="Slika na kojoj se prikazuje tekst, novine, čovjek, pismo&#10;&#10;Sadržaj generiran uz AI možda nije točan.">
            <a:extLst>
              <a:ext uri="{FF2B5EF4-FFF2-40B4-BE49-F238E27FC236}">
                <a16:creationId xmlns:a16="http://schemas.microsoft.com/office/drawing/2014/main" id="{E6ED1682-0718-B518-34EA-1B44A28403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11" y="3970696"/>
            <a:ext cx="1218401" cy="2852936"/>
          </a:xfrm>
          <a:prstGeom prst="rect">
            <a:avLst/>
          </a:prstGeom>
        </p:spPr>
      </p:pic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A268B815-3B19-0969-8E06-50FF948621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965915"/>
              </p:ext>
            </p:extLst>
          </p:nvPr>
        </p:nvGraphicFramePr>
        <p:xfrm>
          <a:off x="323528" y="188640"/>
          <a:ext cx="3672408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7019690" imgH="9715280" progId="AcroExch.Document.DC">
                  <p:embed/>
                </p:oleObj>
              </mc:Choice>
              <mc:Fallback>
                <p:oleObj name="Acrobat Document" r:id="rId8" imgW="7019690" imgH="9715280" progId="AcroExch.Document.DC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A268B815-3B19-0969-8E06-50FF948621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3528" y="188640"/>
                        <a:ext cx="3672408" cy="460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562431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402</TotalTime>
  <Words>304</Words>
  <Application>Microsoft Office PowerPoint</Application>
  <PresentationFormat>Prikaz na zaslonu (4:3)</PresentationFormat>
  <Paragraphs>79</Paragraphs>
  <Slides>15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Century Gothic</vt:lpstr>
      <vt:lpstr>Wingdings</vt:lpstr>
      <vt:lpstr>Wingdings 3</vt:lpstr>
      <vt:lpstr>Slice</vt:lpstr>
      <vt:lpstr>Acrobat Document</vt:lpstr>
      <vt:lpstr>PowerPoint prezentacija</vt:lpstr>
      <vt:lpstr>Pružali smo terapijske i savjetodavne usluge  putem  ProjekAtA/programA i zapošljavali  smo - OSI </vt:lpstr>
      <vt:lpstr> Zapošljavali smo i ugovarali usluge:</vt:lpstr>
      <vt:lpstr> EVIDENCIJA  VOLONTERSKIH SATI  ZA RAZDOBLJE OD 1. siječnja   do 31. prosinca 2024.                                    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Udruga Moje dijete Solin</cp:lastModifiedBy>
  <cp:revision>485</cp:revision>
  <cp:lastPrinted>2022-11-21T15:31:00Z</cp:lastPrinted>
  <dcterms:created xsi:type="dcterms:W3CDTF">2019-11-29T17:37:00Z</dcterms:created>
  <dcterms:modified xsi:type="dcterms:W3CDTF">2026-01-07T08:53:51Z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A5AB463737A2420BB993BE16EF824E2E_12</vt:lpwstr>
  </property>
  <property fmtid="{D5CDD505-2E9C-101B-9397-08002B2CF9AE}" pid="3" name="KSOProductBuildVer">
    <vt:lpwstr>1033-12.2.0.13412</vt:lpwstr>
  </property>
</Properties>
</file>